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547E222A-DFC5-4244-B037-BEC58D62CE49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10/24/2022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A4FBDBA-701A-42D7-B834-53A29477EFEF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BF63576-500D-4894-8F6F-4E3B957F52AF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10/24/2022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A9922D6-3068-42C1-9867-15999DF2A1DB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lainthatstuff.com/voicerecognition.html" TargetMode="External"/><Relationship Id="rId2" Type="http://schemas.openxmlformats.org/officeDocument/2006/relationships/hyperlink" Target="http://electronics.howstuffworks.com/gadgets/high-tech-gadgets/speech-recognition.htm/printable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uralsight.com/guides/node-js/amazon-alexa-skill-tutorial" TargetMode="External"/><Relationship Id="rId2" Type="http://schemas.openxmlformats.org/officeDocument/2006/relationships/hyperlink" Target="https://hackernoon.com/alexa-skills-and-intents-be8886645ff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developer.amazon.com/public/solutions/alexa/alexa-skills-kit/docs/supported-phrases-to-begin-a-conversation" TargetMode="External"/><Relationship Id="rId4" Type="http://schemas.openxmlformats.org/officeDocument/2006/relationships/hyperlink" Target="https://blog.kit.com/build-an-alexa-bot-e1342bff046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pi.ai/docs/guidelines-slot-filling#section-managing-yes-no-unknown-answers-with-contexts" TargetMode="External"/><Relationship Id="rId2" Type="http://schemas.openxmlformats.org/officeDocument/2006/relationships/hyperlink" Target="https://www.programmableweb.com/news/how-to-get-started-google-actions/how-to/2017/01/31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setosa.io/ev/markov-chain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ecas.clemson.edu/~ahoover/ece854/refs/Ramos-Intro-HMM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droid.com/auto/" TargetMode="External"/><Relationship Id="rId2" Type="http://schemas.openxmlformats.org/officeDocument/2006/relationships/hyperlink" Target="https://www.apple.com/ios/carplay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Speech Recognition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US" sz="3200" b="0" u="sng" strike="noStrike" spc="-1">
                <a:solidFill>
                  <a:srgbClr val="8B8BFF"/>
                </a:solidFill>
                <a:uFillTx/>
                <a:latin typeface="Calibri"/>
                <a:hlinkClick r:id="rId2"/>
              </a:rPr>
              <a:t>http://electronics.howstuffworks.com/gadgets/high-tech-gadgets/speech-recognition.htm/printable</a:t>
            </a:r>
            <a:endParaRPr lang="en-US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US" sz="3200" b="0" u="sng" strike="noStrike" spc="-1">
                <a:solidFill>
                  <a:srgbClr val="8B8BFF"/>
                </a:solidFill>
                <a:uFillTx/>
                <a:latin typeface="Calibri"/>
                <a:hlinkClick r:id="rId3"/>
              </a:rPr>
              <a:t>http://www.explainthatstuff.com/voicerecognition.html</a:t>
            </a:r>
            <a:endParaRPr lang="en-US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Amazon Alexa</a:t>
            </a:r>
          </a:p>
        </p:txBody>
      </p:sp>
      <p:sp>
        <p:nvSpPr>
          <p:cNvPr id="10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u="sng" strike="noStrike" spc="-1" dirty="0">
                <a:solidFill>
                  <a:srgbClr val="0000FF"/>
                </a:solidFill>
                <a:uFillTx/>
                <a:latin typeface="Calibri"/>
                <a:hlinkClick r:id="rId2"/>
              </a:rPr>
              <a:t>https://hackernoon.com/alexa-skills-and-intents-be8886645ff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u="sng" strike="noStrike" spc="-1" dirty="0">
                <a:solidFill>
                  <a:srgbClr val="0000FF"/>
                </a:solidFill>
                <a:uFillTx/>
                <a:latin typeface="Calibri"/>
                <a:hlinkClick r:id="rId3"/>
              </a:rPr>
              <a:t>https://www.pluralsight.com/guides/node-js/amazon-alexa-skill-tutorial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u="sng" strike="noStrike" spc="-1" dirty="0">
                <a:solidFill>
                  <a:srgbClr val="0000FF"/>
                </a:solidFill>
                <a:uFillTx/>
                <a:latin typeface="Calibri"/>
                <a:hlinkClick r:id="rId4"/>
              </a:rPr>
              <a:t>https://blog.kit.com/build-an-alexa-bot-e1342bff0465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u="sng" strike="noStrike" spc="-1" dirty="0">
                <a:solidFill>
                  <a:srgbClr val="0000FF"/>
                </a:solidFill>
                <a:uFillTx/>
                <a:latin typeface="Calibri"/>
                <a:hlinkClick r:id="rId5"/>
              </a:rPr>
              <a:t>https://developer.amazon.com/public/solutions/alexa/alexa-skills-kit/docs/supported-phrases-to-begin-a-conversation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Google Home</a:t>
            </a:r>
          </a:p>
        </p:txBody>
      </p:sp>
      <p:sp>
        <p:nvSpPr>
          <p:cNvPr id="10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u="sng" strike="noStrike" spc="-1" dirty="0">
                <a:solidFill>
                  <a:srgbClr val="0000FF"/>
                </a:solidFill>
                <a:uFillTx/>
                <a:latin typeface="Calibri"/>
                <a:hlinkClick r:id="rId2"/>
              </a:rPr>
              <a:t>https://www.programmableweb.com/news/how-to-get-started-google-actions/how-to/2017/01/31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u="sng" strike="noStrike" spc="-1" dirty="0">
                <a:solidFill>
                  <a:srgbClr val="0000FF"/>
                </a:solidFill>
                <a:uFillTx/>
                <a:latin typeface="Calibri"/>
                <a:hlinkClick r:id="rId3"/>
              </a:rPr>
              <a:t>https://docs.api.ai/docs/guidelines-slot-filling#section-managing-yes-no-unknown-answers-with-contexts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612AE-B452-4088-ACB2-DC800DAC9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1301"/>
            <a:ext cx="8229240" cy="609398"/>
          </a:xfrm>
        </p:spPr>
        <p:txBody>
          <a:bodyPr/>
          <a:lstStyle/>
          <a:p>
            <a:r>
              <a:rPr lang="en-US" dirty="0"/>
              <a:t>Types of Audio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39DED-9453-430F-ADEF-1B14C5D2C63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667507"/>
            <a:ext cx="8229240" cy="4390946"/>
          </a:xfrm>
        </p:spPr>
        <p:txBody>
          <a:bodyPr/>
          <a:lstStyle/>
          <a:p>
            <a:pPr eaLnBrk="1" hangingPunct="1"/>
            <a:r>
              <a:rPr lang="en-US" dirty="0"/>
              <a:t>Two major types of digital sound:</a:t>
            </a:r>
          </a:p>
          <a:p>
            <a:pPr lvl="1" eaLnBrk="1" hangingPunct="1"/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Sampled </a:t>
            </a:r>
            <a:r>
              <a:rPr lang="en-US" dirty="0">
                <a:ea typeface="ＭＳ Ｐゴシック" charset="-128"/>
              </a:rPr>
              <a:t>sound: digital recording of previously existing analog sound wave.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File contains numeric values to describe the amplitude of the sound wave at a particular instant.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Used to capture and edit naturally-occurring sounds.</a:t>
            </a:r>
          </a:p>
          <a:p>
            <a:pPr lvl="1" eaLnBrk="1" hangingPunct="1"/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Synthesized</a:t>
            </a:r>
            <a:r>
              <a:rPr lang="en-US" dirty="0">
                <a:ea typeface="ＭＳ Ｐゴシック" charset="-128"/>
              </a:rPr>
              <a:t> sound: new sound generated by the computer.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File contains instructions the computer uses to reproduce the sound.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Used to:</a:t>
            </a:r>
          </a:p>
          <a:p>
            <a:pPr lvl="3" eaLnBrk="1" hangingPunct="1"/>
            <a:r>
              <a:rPr lang="en-US" dirty="0">
                <a:ea typeface="ＭＳ Ｐゴシック" charset="-128"/>
              </a:rPr>
              <a:t>Create original compositions</a:t>
            </a:r>
          </a:p>
          <a:p>
            <a:pPr lvl="3" eaLnBrk="1" hangingPunct="1"/>
            <a:r>
              <a:rPr lang="en-US" dirty="0">
                <a:ea typeface="ＭＳ Ｐゴシック" charset="-128"/>
              </a:rPr>
              <a:t>Produce novel sound effects.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45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</a:rPr>
              <a:t>Speech to Data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analog-to-digital converter (ADC)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translates an analog wave from your microphone into digital data that the computer can understand. It </a:t>
            </a: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samples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(digitizes) the sound by taking precise measurements of the wave at the recording sample frequency.</a:t>
            </a:r>
          </a:p>
        </p:txBody>
      </p:sp>
      <p:pic>
        <p:nvPicPr>
          <p:cNvPr id="86" name="Picture 2"/>
          <p:cNvPicPr/>
          <p:nvPr/>
        </p:nvPicPr>
        <p:blipFill>
          <a:blip r:embed="rId2"/>
          <a:stretch/>
        </p:blipFill>
        <p:spPr>
          <a:xfrm>
            <a:off x="2819520" y="4581360"/>
            <a:ext cx="3123720" cy="2163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People pause their airflow when saying certain consonants like "p" or "t." The program then matches these segments to known </a:t>
            </a: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phonemes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in the appropriate language.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 phoneme is the smallest element of a language -- a representation of the sounds we make and put together to form meaningful expressions. There are roughly 40 phonemes in the English language.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0" name="Picture 2"/>
          <p:cNvPicPr/>
          <p:nvPr/>
        </p:nvPicPr>
        <p:blipFill>
          <a:blip r:embed="rId2"/>
          <a:stretch/>
        </p:blipFill>
        <p:spPr>
          <a:xfrm>
            <a:off x="533520" y="321480"/>
            <a:ext cx="3809520" cy="6086160"/>
          </a:xfrm>
          <a:prstGeom prst="rect">
            <a:avLst/>
          </a:prstGeom>
          <a:ln>
            <a:noFill/>
          </a:ln>
        </p:spPr>
      </p:pic>
      <p:pic>
        <p:nvPicPr>
          <p:cNvPr id="91" name="Picture 2"/>
          <p:cNvPicPr/>
          <p:nvPr/>
        </p:nvPicPr>
        <p:blipFill>
          <a:blip r:embed="rId3"/>
          <a:stretch/>
        </p:blipFill>
        <p:spPr>
          <a:xfrm>
            <a:off x="5181480" y="457200"/>
            <a:ext cx="3809520" cy="3809520"/>
          </a:xfrm>
          <a:prstGeom prst="rect">
            <a:avLst/>
          </a:prstGeom>
          <a:ln>
            <a:noFill/>
          </a:ln>
        </p:spPr>
      </p:pic>
      <p:sp>
        <p:nvSpPr>
          <p:cNvPr id="92" name="CustomShape 2"/>
          <p:cNvSpPr/>
          <p:nvPr/>
        </p:nvSpPr>
        <p:spPr>
          <a:xfrm>
            <a:off x="4464720" y="2819520"/>
            <a:ext cx="22582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Hidden Markov Model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4419720" y="4247280"/>
            <a:ext cx="4571640" cy="201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1. Has finite internal states that generate a set of external events (observations) </a:t>
            </a:r>
            <a:br/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2. The internal state changes are invisible (hidden) to a viewer outside the system</a:t>
            </a:r>
            <a:br/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3.</a:t>
            </a:r>
            <a:r>
              <a:rPr lang="en-US" sz="1800" b="0" i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The current state is always dependent on the immediate previous state only (Markov process)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3148200" y="6401880"/>
            <a:ext cx="3444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u="sng" strike="noStrike" spc="-1">
                <a:solidFill>
                  <a:srgbClr val="0000FF"/>
                </a:solidFill>
                <a:uFillTx/>
                <a:latin typeface="Calibri"/>
                <a:hlinkClick r:id="rId4"/>
              </a:rPr>
              <a:t>http://setosa.io/ev/markov-chains/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Interesting Examples</a:t>
            </a: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u="sng" strike="noStrike" spc="-1">
                <a:solidFill>
                  <a:srgbClr val="0000FF"/>
                </a:solidFill>
                <a:uFillTx/>
                <a:latin typeface="Calibri"/>
                <a:hlinkClick r:id="rId2"/>
              </a:rPr>
              <a:t>http://cecas.clemson.edu/~ahoover/ece854/refs/Ramos-Intro-HMM.pdf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How to turn spoken sounds into written words</a:t>
            </a: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3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Simple pattern matching (where each spoken word is recognized)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Pattern and feature analysis (where each word is broken into bits and recognized from key features, such as the vowels it contains)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Language modeling and statistical analysis (in which a knowledge of grammar and the probability of certain words or sounds following on from one another is used to speed up recognition and improve accuracy)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Artificial neural networks (brain-like computer models that can reliably recognize patterns, such as word sounds, after exhaustive training).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Issues</a:t>
            </a:r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Homonyms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Background </a:t>
            </a: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noise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Syntax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(the grammatical structure of language)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Semantics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(the meaning of words)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</a:rPr>
              <a:t>Applications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In-car systems – </a:t>
            </a:r>
            <a:r>
              <a:rPr lang="en-US" sz="3200" b="0" u="sng" strike="noStrike" spc="-1">
                <a:solidFill>
                  <a:srgbClr val="0000FF"/>
                </a:solidFill>
                <a:uFillTx/>
                <a:latin typeface="Calibri"/>
                <a:hlinkClick r:id="rId2"/>
              </a:rPr>
              <a:t>Apple CarPlay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u="sng" strike="noStrike" spc="-1">
                <a:solidFill>
                  <a:srgbClr val="0000FF"/>
                </a:solidFill>
                <a:uFillTx/>
                <a:latin typeface="Calibri"/>
                <a:hlinkClick r:id="rId3"/>
              </a:rPr>
              <a:t>Android Audio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People with disabilities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What others can you think of?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521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PowerPoint Presentation</vt:lpstr>
      <vt:lpstr>Types of Audio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Recognition</dc:title>
  <dc:subject/>
  <dc:creator>Staff</dc:creator>
  <dc:description/>
  <cp:lastModifiedBy>Staff</cp:lastModifiedBy>
  <cp:revision>16</cp:revision>
  <dcterms:created xsi:type="dcterms:W3CDTF">2017-05-01T16:33:42Z</dcterms:created>
  <dcterms:modified xsi:type="dcterms:W3CDTF">2022-10-24T21:30:29Z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